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12" r:id="rId4"/>
  </p:sldMasterIdLst>
  <p:notesMasterIdLst>
    <p:notesMasterId r:id="rId24"/>
  </p:notesMasterIdLst>
  <p:handoutMasterIdLst>
    <p:handoutMasterId r:id="rId25"/>
  </p:handoutMasterIdLst>
  <p:sldIdLst>
    <p:sldId id="265" r:id="rId5"/>
    <p:sldId id="270" r:id="rId6"/>
    <p:sldId id="267" r:id="rId7"/>
    <p:sldId id="276" r:id="rId8"/>
    <p:sldId id="268" r:id="rId9"/>
    <p:sldId id="269" r:id="rId10"/>
    <p:sldId id="277" r:id="rId11"/>
    <p:sldId id="283" r:id="rId12"/>
    <p:sldId id="274" r:id="rId13"/>
    <p:sldId id="271" r:id="rId14"/>
    <p:sldId id="286" r:id="rId15"/>
    <p:sldId id="272" r:id="rId16"/>
    <p:sldId id="285" r:id="rId17"/>
    <p:sldId id="282" r:id="rId18"/>
    <p:sldId id="284" r:id="rId19"/>
    <p:sldId id="278" r:id="rId20"/>
    <p:sldId id="279" r:id="rId21"/>
    <p:sldId id="280" r:id="rId22"/>
    <p:sldId id="275" r:id="rId23"/>
  </p:sldIdLst>
  <p:sldSz cx="12188825" cy="6858000"/>
  <p:notesSz cx="6858000" cy="9144000"/>
  <p:custDataLst>
    <p:tags r:id="rId26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526" autoAdjust="0"/>
    <p:restoredTop sz="94629" autoAdjust="0"/>
  </p:normalViewPr>
  <p:slideViewPr>
    <p:cSldViewPr showGuides="1">
      <p:cViewPr varScale="1">
        <p:scale>
          <a:sx n="80" d="100"/>
          <a:sy n="80" d="100"/>
        </p:scale>
        <p:origin x="60" y="252"/>
      </p:cViewPr>
      <p:guideLst>
        <p:guide pos="3839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1986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gs" Target="tags/tag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088EAF-6ECA-4616-85EF-35AA19C641F3}" type="datetimeFigureOut">
              <a:rPr lang="en-US"/>
              <a:t>4/28/2017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F912AB-2776-42F2-A957-313FC7EFEDB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320657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BD2D7A-D230-4F91-BD59-0A39C2703BA8}" type="datetimeFigureOut">
              <a:rPr lang="en-US"/>
              <a:t>4/28/2017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3199CD-3E1B-4AE6-990F-76F925F5EA9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76579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654" y="1447801"/>
            <a:ext cx="8823360" cy="3329581"/>
          </a:xfrm>
        </p:spPr>
        <p:txBody>
          <a:bodyPr anchor="b"/>
          <a:lstStyle>
            <a:lvl1pPr>
              <a:defRPr sz="719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654" y="4777380"/>
            <a:ext cx="8823360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0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1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2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3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4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5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9952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656" y="4800587"/>
            <a:ext cx="8823359" cy="566738"/>
          </a:xfrm>
        </p:spPr>
        <p:txBody>
          <a:bodyPr anchor="b">
            <a:normAutofit/>
          </a:bodyPr>
          <a:lstStyle>
            <a:lvl1pPr algn="l">
              <a:defRPr sz="2399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654" y="685800"/>
            <a:ext cx="8823360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063" indent="0">
              <a:buNone/>
              <a:defRPr sz="1600"/>
            </a:lvl2pPr>
            <a:lvl3pPr marL="914126" indent="0">
              <a:buNone/>
              <a:defRPr sz="1600"/>
            </a:lvl3pPr>
            <a:lvl4pPr marL="1371189" indent="0">
              <a:buNone/>
              <a:defRPr sz="1600"/>
            </a:lvl4pPr>
            <a:lvl5pPr marL="1828251" indent="0">
              <a:buNone/>
              <a:defRPr sz="1600"/>
            </a:lvl5pPr>
            <a:lvl6pPr marL="2285314" indent="0">
              <a:buNone/>
              <a:defRPr sz="1600"/>
            </a:lvl6pPr>
            <a:lvl7pPr marL="2742377" indent="0">
              <a:buNone/>
              <a:defRPr sz="1600"/>
            </a:lvl7pPr>
            <a:lvl8pPr marL="3199440" indent="0">
              <a:buNone/>
              <a:defRPr sz="1600"/>
            </a:lvl8pPr>
            <a:lvl9pPr marL="3656503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655" y="5367325"/>
            <a:ext cx="882335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pPr/>
              <a:t>4/28/2017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6002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654" y="1447800"/>
            <a:ext cx="8823361" cy="1981200"/>
          </a:xfrm>
        </p:spPr>
        <p:txBody>
          <a:bodyPr/>
          <a:lstStyle>
            <a:lvl1pPr>
              <a:defRPr sz="479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654" y="3657600"/>
            <a:ext cx="8823361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799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pPr/>
              <a:t>4/28/2017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7338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391" y="1447800"/>
            <a:ext cx="7997232" cy="2323374"/>
          </a:xfrm>
        </p:spPr>
        <p:txBody>
          <a:bodyPr/>
          <a:lstStyle>
            <a:lvl1pPr>
              <a:defRPr sz="479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29898" y="3771174"/>
            <a:ext cx="7277753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654" y="4350657"/>
            <a:ext cx="8823361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799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pPr/>
              <a:t>4/28/2017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061" y="971253"/>
            <a:ext cx="801703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2196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28060" y="2613787"/>
            <a:ext cx="801703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2196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14245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653" y="3124201"/>
            <a:ext cx="8823362" cy="1653180"/>
          </a:xfrm>
        </p:spPr>
        <p:txBody>
          <a:bodyPr anchor="b"/>
          <a:lstStyle>
            <a:lvl1pPr algn="l">
              <a:defRPr sz="3999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654" y="4777381"/>
            <a:ext cx="8823361" cy="860400"/>
          </a:xfrm>
        </p:spPr>
        <p:txBody>
          <a:bodyPr anchor="t"/>
          <a:lstStyle>
            <a:lvl1pPr marL="0" indent="0" algn="l">
              <a:buNone/>
              <a:defRPr sz="1999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063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pPr/>
              <a:t>4/28/2017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5339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19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782" y="1981200"/>
            <a:ext cx="2946099" cy="576262"/>
          </a:xfrm>
        </p:spPr>
        <p:txBody>
          <a:bodyPr anchor="b">
            <a:noAutofit/>
          </a:bodyPr>
          <a:lstStyle>
            <a:lvl1pPr marL="0" indent="0">
              <a:buNone/>
              <a:defRPr sz="2399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293" y="2667000"/>
            <a:ext cx="2926588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2648" y="1981200"/>
            <a:ext cx="2935476" cy="576262"/>
          </a:xfrm>
        </p:spPr>
        <p:txBody>
          <a:bodyPr anchor="b">
            <a:noAutofit/>
          </a:bodyPr>
          <a:lstStyle>
            <a:lvl1pPr marL="0" indent="0">
              <a:buNone/>
              <a:defRPr sz="2399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2097" y="2667000"/>
            <a:ext cx="2946027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2845" y="1981200"/>
            <a:ext cx="2931349" cy="576262"/>
          </a:xfrm>
        </p:spPr>
        <p:txBody>
          <a:bodyPr anchor="b">
            <a:noAutofit/>
          </a:bodyPr>
          <a:lstStyle>
            <a:lvl1pPr marL="0" indent="0">
              <a:buNone/>
              <a:defRPr sz="2399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2845" y="2667000"/>
            <a:ext cx="2931349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517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0414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pPr/>
              <a:t>4/28/2017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76909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19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293" y="4250949"/>
            <a:ext cx="2939284" cy="576262"/>
          </a:xfrm>
        </p:spPr>
        <p:txBody>
          <a:bodyPr anchor="b">
            <a:noAutofit/>
          </a:bodyPr>
          <a:lstStyle>
            <a:lvl1pPr marL="0" indent="0">
              <a:buNone/>
              <a:defRPr sz="2399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293" y="2209800"/>
            <a:ext cx="2939284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063" indent="0">
              <a:buNone/>
              <a:defRPr sz="1600"/>
            </a:lvl2pPr>
            <a:lvl3pPr marL="914126" indent="0">
              <a:buNone/>
              <a:defRPr sz="1600"/>
            </a:lvl3pPr>
            <a:lvl4pPr marL="1371189" indent="0">
              <a:buNone/>
              <a:defRPr sz="1600"/>
            </a:lvl4pPr>
            <a:lvl5pPr marL="1828251" indent="0">
              <a:buNone/>
              <a:defRPr sz="1600"/>
            </a:lvl5pPr>
            <a:lvl6pPr marL="2285314" indent="0">
              <a:buNone/>
              <a:defRPr sz="1600"/>
            </a:lvl6pPr>
            <a:lvl7pPr marL="2742377" indent="0">
              <a:buNone/>
              <a:defRPr sz="1600"/>
            </a:lvl7pPr>
            <a:lvl8pPr marL="3199440" indent="0">
              <a:buNone/>
              <a:defRPr sz="1600"/>
            </a:lvl8pPr>
            <a:lvl9pPr marL="3656503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293" y="4827212"/>
            <a:ext cx="2939284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8363" y="4250949"/>
            <a:ext cx="2929762" cy="576262"/>
          </a:xfrm>
        </p:spPr>
        <p:txBody>
          <a:bodyPr anchor="b">
            <a:noAutofit/>
          </a:bodyPr>
          <a:lstStyle>
            <a:lvl1pPr marL="0" indent="0">
              <a:buNone/>
              <a:defRPr sz="2399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8362" y="2209800"/>
            <a:ext cx="2929762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063" indent="0">
              <a:buNone/>
              <a:defRPr sz="1600"/>
            </a:lvl2pPr>
            <a:lvl3pPr marL="914126" indent="0">
              <a:buNone/>
              <a:defRPr sz="1600"/>
            </a:lvl3pPr>
            <a:lvl4pPr marL="1371189" indent="0">
              <a:buNone/>
              <a:defRPr sz="1600"/>
            </a:lvl4pPr>
            <a:lvl5pPr marL="1828251" indent="0">
              <a:buNone/>
              <a:defRPr sz="1600"/>
            </a:lvl5pPr>
            <a:lvl6pPr marL="2285314" indent="0">
              <a:buNone/>
              <a:defRPr sz="1600"/>
            </a:lvl6pPr>
            <a:lvl7pPr marL="2742377" indent="0">
              <a:buNone/>
              <a:defRPr sz="1600"/>
            </a:lvl7pPr>
            <a:lvl8pPr marL="3199440" indent="0">
              <a:buNone/>
              <a:defRPr sz="1600"/>
            </a:lvl8pPr>
            <a:lvl9pPr marL="3656503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7009" y="4827211"/>
            <a:ext cx="2933642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2845" y="4250949"/>
            <a:ext cx="2931349" cy="576262"/>
          </a:xfrm>
        </p:spPr>
        <p:txBody>
          <a:bodyPr anchor="b">
            <a:noAutofit/>
          </a:bodyPr>
          <a:lstStyle>
            <a:lvl1pPr marL="0" indent="0">
              <a:buNone/>
              <a:defRPr sz="2399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2844" y="2209800"/>
            <a:ext cx="2931349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063" indent="0">
              <a:buNone/>
              <a:defRPr sz="1600"/>
            </a:lvl2pPr>
            <a:lvl3pPr marL="914126" indent="0">
              <a:buNone/>
              <a:defRPr sz="1600"/>
            </a:lvl3pPr>
            <a:lvl4pPr marL="1371189" indent="0">
              <a:buNone/>
              <a:defRPr sz="1600"/>
            </a:lvl4pPr>
            <a:lvl5pPr marL="1828251" indent="0">
              <a:buNone/>
              <a:defRPr sz="1600"/>
            </a:lvl5pPr>
            <a:lvl6pPr marL="2285314" indent="0">
              <a:buNone/>
              <a:defRPr sz="1600"/>
            </a:lvl6pPr>
            <a:lvl7pPr marL="2742377" indent="0">
              <a:buNone/>
              <a:defRPr sz="1600"/>
            </a:lvl7pPr>
            <a:lvl8pPr marL="3199440" indent="0">
              <a:buNone/>
              <a:defRPr sz="1600"/>
            </a:lvl8pPr>
            <a:lvl9pPr marL="3656503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2720" y="4827209"/>
            <a:ext cx="2935232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517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0414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pPr/>
              <a:t>4/28/2017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4672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t>4/28/2017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668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2050" y="430214"/>
            <a:ext cx="1752145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294" y="887414"/>
            <a:ext cx="7421216" cy="536892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t>4/28/2017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194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t>4/28/2017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949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656" y="2861734"/>
            <a:ext cx="8823359" cy="1915647"/>
          </a:xfrm>
        </p:spPr>
        <p:txBody>
          <a:bodyPr anchor="b"/>
          <a:lstStyle>
            <a:lvl1pPr algn="l">
              <a:defRPr sz="3999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654" y="4777381"/>
            <a:ext cx="8823360" cy="860400"/>
          </a:xfrm>
        </p:spPr>
        <p:txBody>
          <a:bodyPr anchor="t"/>
          <a:lstStyle>
            <a:lvl1pPr marL="0" indent="0" algn="l">
              <a:buNone/>
              <a:defRPr sz="1999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063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t>4/28/2017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95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025" y="2060576"/>
            <a:ext cx="4395194" cy="4195763"/>
          </a:xfrm>
        </p:spPr>
        <p:txBody>
          <a:bodyPr>
            <a:normAutofit/>
          </a:bodyPr>
          <a:lstStyle>
            <a:lvl1pPr>
              <a:defRPr sz="1799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3021" y="2056093"/>
            <a:ext cx="4395196" cy="4200245"/>
          </a:xfrm>
        </p:spPr>
        <p:txBody>
          <a:bodyPr>
            <a:normAutofit/>
          </a:bodyPr>
          <a:lstStyle>
            <a:lvl1pPr>
              <a:defRPr sz="1799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t>4/28/2017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86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026" y="1905000"/>
            <a:ext cx="4395193" cy="576262"/>
          </a:xfrm>
        </p:spPr>
        <p:txBody>
          <a:bodyPr anchor="b">
            <a:noAutofit/>
          </a:bodyPr>
          <a:lstStyle>
            <a:lvl1pPr marL="0" indent="0">
              <a:buNone/>
              <a:defRPr sz="2399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025" y="2514600"/>
            <a:ext cx="4395194" cy="3741738"/>
          </a:xfrm>
        </p:spPr>
        <p:txBody>
          <a:bodyPr>
            <a:normAutofit/>
          </a:bodyPr>
          <a:lstStyle>
            <a:lvl1pPr>
              <a:defRPr sz="1799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3023" y="1905000"/>
            <a:ext cx="4395194" cy="576262"/>
          </a:xfrm>
        </p:spPr>
        <p:txBody>
          <a:bodyPr anchor="b">
            <a:noAutofit/>
          </a:bodyPr>
          <a:lstStyle>
            <a:lvl1pPr marL="0" indent="0">
              <a:buNone/>
              <a:defRPr sz="2399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3023" y="2514600"/>
            <a:ext cx="4395194" cy="3741738"/>
          </a:xfrm>
        </p:spPr>
        <p:txBody>
          <a:bodyPr>
            <a:normAutofit/>
          </a:bodyPr>
          <a:lstStyle>
            <a:lvl1pPr>
              <a:defRPr sz="1799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t>4/28/2017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973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t>4/28/2017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350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t>4/28/2017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948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652" y="1447800"/>
            <a:ext cx="3400178" cy="1447800"/>
          </a:xfrm>
        </p:spPr>
        <p:txBody>
          <a:bodyPr anchor="b"/>
          <a:lstStyle>
            <a:lvl1pPr algn="l">
              <a:defRPr sz="2399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3370" y="1447800"/>
            <a:ext cx="5194644" cy="4572000"/>
          </a:xfrm>
        </p:spPr>
        <p:txBody>
          <a:bodyPr anchor="ctr">
            <a:normAutofit/>
          </a:bodyPr>
          <a:lstStyle>
            <a:lvl1pPr>
              <a:defRPr sz="1999"/>
            </a:lvl1pPr>
            <a:lvl2pPr>
              <a:defRPr sz="1799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653" y="3129281"/>
            <a:ext cx="3400177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t>4/28/2017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557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606" y="1854192"/>
            <a:ext cx="5091580" cy="1574808"/>
          </a:xfrm>
        </p:spPr>
        <p:txBody>
          <a:bodyPr anchor="b">
            <a:normAutofit/>
          </a:bodyPr>
          <a:lstStyle>
            <a:lvl1pPr algn="l">
              <a:defRPr sz="3599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7736" y="1143000"/>
            <a:ext cx="3199567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063" indent="0">
              <a:buNone/>
              <a:defRPr sz="1600"/>
            </a:lvl2pPr>
            <a:lvl3pPr marL="914126" indent="0">
              <a:buNone/>
              <a:defRPr sz="1600"/>
            </a:lvl3pPr>
            <a:lvl4pPr marL="1371189" indent="0">
              <a:buNone/>
              <a:defRPr sz="1600"/>
            </a:lvl4pPr>
            <a:lvl5pPr marL="1828251" indent="0">
              <a:buNone/>
              <a:defRPr sz="1600"/>
            </a:lvl5pPr>
            <a:lvl6pPr marL="2285314" indent="0">
              <a:buNone/>
              <a:defRPr sz="1600"/>
            </a:lvl6pPr>
            <a:lvl7pPr marL="2742377" indent="0">
              <a:buNone/>
              <a:defRPr sz="1600"/>
            </a:lvl7pPr>
            <a:lvl8pPr marL="3199440" indent="0">
              <a:buNone/>
              <a:defRPr sz="1600"/>
            </a:lvl8pPr>
            <a:lvl9pPr marL="3656503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654" y="3657600"/>
            <a:ext cx="5083655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pPr/>
              <a:t>4/28/2017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951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6"/>
            <a:ext cx="4035961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8"/>
            <a:ext cx="1522016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6770" y="1676400"/>
            <a:ext cx="2818666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7330" y="1"/>
            <a:ext cx="1602969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3637" y="6096000"/>
            <a:ext cx="993475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5094" y="0"/>
            <a:ext cx="685621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5943" y="452718"/>
            <a:ext cx="9402274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025" y="2052919"/>
            <a:ext cx="894421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2866" y="1790741"/>
            <a:ext cx="990599" cy="304720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03F41C87-7AD9-4845-A077-840E4A0F3F06}" type="datetimeFigureOut">
              <a:rPr lang="en-US" smtClean="0"/>
              <a:pPr/>
              <a:t>4/28/2017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48740" y="3225337"/>
            <a:ext cx="3859795" cy="30472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49844" y="295730"/>
            <a:ext cx="837981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799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013F82-EE5E-44EE-A61D-E31C6657F26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41646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13" r:id="rId1"/>
    <p:sldLayoutId id="2147483914" r:id="rId2"/>
    <p:sldLayoutId id="2147483915" r:id="rId3"/>
    <p:sldLayoutId id="2147483916" r:id="rId4"/>
    <p:sldLayoutId id="2147483917" r:id="rId5"/>
    <p:sldLayoutId id="2147483918" r:id="rId6"/>
    <p:sldLayoutId id="2147483919" r:id="rId7"/>
    <p:sldLayoutId id="2147483920" r:id="rId8"/>
    <p:sldLayoutId id="2147483921" r:id="rId9"/>
    <p:sldLayoutId id="2147483922" r:id="rId10"/>
    <p:sldLayoutId id="2147483923" r:id="rId11"/>
    <p:sldLayoutId id="2147483924" r:id="rId12"/>
    <p:sldLayoutId id="2147483925" r:id="rId13"/>
    <p:sldLayoutId id="2147483926" r:id="rId14"/>
    <p:sldLayoutId id="2147483927" r:id="rId15"/>
    <p:sldLayoutId id="2147483928" r:id="rId16"/>
    <p:sldLayoutId id="2147483929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457063" rtl="0" eaLnBrk="1" latinLnBrk="0" hangingPunct="1">
        <a:spcBef>
          <a:spcPct val="0"/>
        </a:spcBef>
        <a:buNone/>
        <a:defRPr sz="4199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797" indent="-342797" algn="l" defTabSz="457063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999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727" indent="-285664" algn="l" defTabSz="457063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799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2657" indent="-228531" algn="l" defTabSz="457063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599720" indent="-228531" algn="l" defTabSz="457063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6783" indent="-228531" algn="l" defTabSz="457063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5248" indent="-228531" algn="l" defTabSz="457063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0908" indent="-228531" algn="l" defTabSz="457063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7971" indent="-228531" algn="l" defTabSz="457063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5034" indent="-228531" algn="l" defTabSz="457063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26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9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1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7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3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Machine Learning in Fighting Games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/>
              <a:t>By: Jay Bishop, Jordan Cooper, Brant Dolling, and Kegan McIlwaine</a:t>
            </a:r>
          </a:p>
        </p:txBody>
      </p:sp>
    </p:spTree>
    <p:extLst>
      <p:ext uri="{BB962C8B-B14F-4D97-AF65-F5344CB8AC3E}">
        <p14:creationId xmlns:p14="http://schemas.microsoft.com/office/powerpoint/2010/main" val="2808920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Reward 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Used to let the bot know how it is doing</a:t>
            </a:r>
          </a:p>
          <a:p>
            <a:r>
              <a:rPr lang="en-US" dirty="0"/>
              <a:t>Bot awarded a point for each time an opponent dies; Loses a point for dying</a:t>
            </a:r>
          </a:p>
          <a:p>
            <a:r>
              <a:rPr lang="en-US" dirty="0"/>
              <a:t>Bot is awarded 0.01 points for each percent of damage inflicted on opponents and loses 0.01 for each percent of damage it takes</a:t>
            </a:r>
          </a:p>
          <a:p>
            <a:r>
              <a:rPr lang="en-US" dirty="0"/>
              <a:t>Bot also loses points at a reduced rate (20%) for their allies dying or sustaining damage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296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BotVideo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" y="25100"/>
            <a:ext cx="12188825" cy="6855727"/>
          </a:xfrm>
        </p:spPr>
      </p:pic>
    </p:spTree>
    <p:extLst>
      <p:ext uri="{BB962C8B-B14F-4D97-AF65-F5344CB8AC3E}">
        <p14:creationId xmlns:p14="http://schemas.microsoft.com/office/powerpoint/2010/main" val="590745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53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PyQT</a:t>
            </a:r>
            <a:r>
              <a:rPr lang="en-US" dirty="0"/>
              <a:t> – GUI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Launch the bot</a:t>
            </a:r>
          </a:p>
          <a:p>
            <a:r>
              <a:rPr lang="en-US" dirty="0"/>
              <a:t>Multiplayer selection</a:t>
            </a:r>
          </a:p>
          <a:p>
            <a:r>
              <a:rPr lang="en-US" dirty="0"/>
              <a:t>Train a bot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333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and Solutions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Problems</a:t>
            </a:r>
          </a:p>
          <a:p>
            <a:pPr lvl="1"/>
            <a:r>
              <a:rPr lang="en-US" dirty="0"/>
              <a:t>Slow to train</a:t>
            </a:r>
          </a:p>
          <a:p>
            <a:pPr lvl="1"/>
            <a:r>
              <a:rPr lang="en-US" dirty="0"/>
              <a:t>No way to share progress with others</a:t>
            </a:r>
          </a:p>
          <a:p>
            <a:r>
              <a:rPr lang="en-US" dirty="0"/>
              <a:t>Solution</a:t>
            </a:r>
          </a:p>
          <a:p>
            <a:pPr lvl="1"/>
            <a:r>
              <a:rPr lang="en-US" dirty="0"/>
              <a:t>Website</a:t>
            </a:r>
          </a:p>
        </p:txBody>
      </p:sp>
    </p:spTree>
    <p:extLst>
      <p:ext uri="{BB962C8B-B14F-4D97-AF65-F5344CB8AC3E}">
        <p14:creationId xmlns:p14="http://schemas.microsoft.com/office/powerpoint/2010/main" val="2169521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Website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Helps fix issues with Training bots</a:t>
            </a:r>
          </a:p>
          <a:p>
            <a:pPr lvl="1"/>
            <a:r>
              <a:rPr lang="en-US" dirty="0"/>
              <a:t>Pushes Training off onto others by allowing them to upload trained bots</a:t>
            </a:r>
          </a:p>
          <a:p>
            <a:pPr lvl="1"/>
            <a:r>
              <a:rPr lang="en-US" dirty="0"/>
              <a:t>Allows for more specialized bots in terms of character and stage to be created by the community</a:t>
            </a:r>
          </a:p>
          <a:p>
            <a:r>
              <a:rPr lang="en-US" dirty="0"/>
              <a:t>Allows others to share their training experiences</a:t>
            </a:r>
          </a:p>
          <a:p>
            <a:r>
              <a:rPr lang="en-US" dirty="0"/>
              <a:t>Allows users to rate and download bots trained by the community to practice their skills against a smart opponent</a:t>
            </a:r>
          </a:p>
          <a:p>
            <a:r>
              <a:rPr lang="en-US" dirty="0"/>
              <a:t>Allows for a myriad of differently trained bots to be easily accessed by those who are interested</a:t>
            </a:r>
          </a:p>
        </p:txBody>
      </p:sp>
    </p:spTree>
    <p:extLst>
      <p:ext uri="{BB962C8B-B14F-4D97-AF65-F5344CB8AC3E}">
        <p14:creationId xmlns:p14="http://schemas.microsoft.com/office/powerpoint/2010/main" val="2318632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Website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Used HTML/CSS/JavaScript for the frontend</a:t>
            </a:r>
          </a:p>
          <a:p>
            <a:r>
              <a:rPr lang="en-US" dirty="0"/>
              <a:t>PHP/MySQL for the backend and database design</a:t>
            </a:r>
          </a:p>
          <a:p>
            <a:r>
              <a:rPr lang="en-US" dirty="0"/>
              <a:t>JavaScript AJAX to communicate between frontend and backend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5295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AboutDownload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865" cy="6858000"/>
          </a:xfrm>
        </p:spPr>
      </p:pic>
    </p:spTree>
    <p:extLst>
      <p:ext uri="{BB962C8B-B14F-4D97-AF65-F5344CB8AC3E}">
        <p14:creationId xmlns:p14="http://schemas.microsoft.com/office/powerpoint/2010/main" val="1529572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6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0" mute="1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LoginRegister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277937" cy="6905849"/>
          </a:xfrm>
        </p:spPr>
      </p:pic>
    </p:spTree>
    <p:extLst>
      <p:ext uri="{BB962C8B-B14F-4D97-AF65-F5344CB8AC3E}">
        <p14:creationId xmlns:p14="http://schemas.microsoft.com/office/powerpoint/2010/main" val="3011601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85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HomePage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865" cy="6858000"/>
          </a:xfrm>
        </p:spPr>
      </p:pic>
    </p:spTree>
    <p:extLst>
      <p:ext uri="{BB962C8B-B14F-4D97-AF65-F5344CB8AC3E}">
        <p14:creationId xmlns:p14="http://schemas.microsoft.com/office/powerpoint/2010/main" val="2542195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312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Play against machine learning bots</a:t>
            </a:r>
          </a:p>
          <a:p>
            <a:pPr lvl="1"/>
            <a:r>
              <a:rPr lang="en-US" dirty="0"/>
              <a:t>CPU bots can be too easy</a:t>
            </a:r>
          </a:p>
          <a:p>
            <a:pPr lvl="1"/>
            <a:r>
              <a:rPr lang="en-US" dirty="0"/>
              <a:t>Already existing bots can be easily exploited</a:t>
            </a:r>
          </a:p>
          <a:p>
            <a:pPr lvl="1"/>
            <a:r>
              <a:rPr lang="en-US" dirty="0"/>
              <a:t>Help players improve their play</a:t>
            </a:r>
          </a:p>
          <a:p>
            <a:r>
              <a:rPr lang="en-US" dirty="0"/>
              <a:t>Neural network can be applied to other games</a:t>
            </a:r>
          </a:p>
          <a:p>
            <a:pPr lvl="1"/>
            <a:r>
              <a:rPr lang="en-US" dirty="0"/>
              <a:t>Retrain on other games</a:t>
            </a:r>
          </a:p>
          <a:p>
            <a:pPr lvl="1"/>
            <a:r>
              <a:rPr lang="en-US" dirty="0"/>
              <a:t>Create new reward system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5175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 Smash Brothers Melee (SSBM)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Fighting game for the Nintendo GameCube</a:t>
            </a:r>
          </a:p>
          <a:p>
            <a:r>
              <a:rPr lang="en-US" dirty="0"/>
              <a:t>Players try to eliminate each other by knocking                                                    opponents off the stage</a:t>
            </a:r>
          </a:p>
          <a:p>
            <a:r>
              <a:rPr lang="en-US" dirty="0"/>
              <a:t>Damage to players is measured in a percentage                                                                          that increases as damage is sustained</a:t>
            </a:r>
          </a:p>
          <a:p>
            <a:r>
              <a:rPr lang="en-US" dirty="0"/>
              <a:t>The higher a player’s percentage, the further an                                                             attack against them will propel them</a:t>
            </a:r>
          </a:p>
        </p:txBody>
      </p:sp>
      <p:pic>
        <p:nvPicPr>
          <p:cNvPr id="1026" name="Picture 2" descr="300px-SSBM_MP_Debug_no_life_icons.png (300×225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6453" y="2438400"/>
            <a:ext cx="4267198" cy="3200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1511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Players of this game need to train to improve their skills</a:t>
            </a:r>
          </a:p>
          <a:p>
            <a:r>
              <a:rPr lang="en-US" dirty="0"/>
              <a:t>It is difficult to find a good training partner</a:t>
            </a:r>
          </a:p>
          <a:p>
            <a:r>
              <a:rPr lang="en-US" dirty="0"/>
              <a:t>Playing against the built in bots does not adequately prepare an individual for play against other humans</a:t>
            </a:r>
          </a:p>
          <a:p>
            <a:pPr lvl="1"/>
            <a:r>
              <a:rPr lang="en-US" dirty="0"/>
              <a:t>The built in AI does not use any highly technical moves</a:t>
            </a:r>
          </a:p>
          <a:p>
            <a:pPr lvl="1"/>
            <a:r>
              <a:rPr lang="en-US" dirty="0"/>
              <a:t>The built in AI acts in a very predictable manner</a:t>
            </a:r>
          </a:p>
          <a:p>
            <a:pPr lvl="1"/>
            <a:r>
              <a:rPr lang="en-US" dirty="0"/>
              <a:t>The built in AI does not improve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3812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My Video!!!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7639" y="-8632"/>
            <a:ext cx="12206464" cy="6866136"/>
          </a:xfrm>
          <a:prstGeom prst="rect">
            <a:avLst/>
          </a:prstGeom>
        </p:spPr>
      </p:pic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841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56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Solution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Give the players a better AI to train against</a:t>
            </a:r>
          </a:p>
          <a:p>
            <a:r>
              <a:rPr lang="en-US" dirty="0"/>
              <a:t>Implement a reinforcement learning algorithm that will learn to play better than the players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4175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Asynchronous Advantage Actor-Critic (A3C)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A3C is a reinforcement learning algorithm</a:t>
            </a:r>
          </a:p>
          <a:p>
            <a:r>
              <a:rPr lang="en-US" dirty="0"/>
              <a:t>There is one global neural network</a:t>
            </a:r>
          </a:p>
          <a:p>
            <a:r>
              <a:rPr lang="en-US" dirty="0"/>
              <a:t>Each character controlled by our program has a local neural network</a:t>
            </a:r>
          </a:p>
          <a:p>
            <a:r>
              <a:rPr lang="en-US" dirty="0"/>
              <a:t>Before training, the global network is copied to all local networks</a:t>
            </a:r>
          </a:p>
          <a:p>
            <a:r>
              <a:rPr lang="en-US" dirty="0"/>
              <a:t>When updates are calculated for a character’s network, the updates are applied to the global network</a:t>
            </a:r>
          </a:p>
          <a:p>
            <a:r>
              <a:rPr lang="en-US" dirty="0"/>
              <a:t>The global network is then copied to the local network and training continues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318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Details of Our Program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025" y="2052919"/>
            <a:ext cx="8944211" cy="4195481"/>
          </a:xfrm>
        </p:spPr>
        <p:txBody>
          <a:bodyPr/>
          <a:lstStyle/>
          <a:p>
            <a:r>
              <a:rPr lang="en-US" dirty="0"/>
              <a:t>The memory watcher included in the emulator is used to get game RAM information</a:t>
            </a:r>
          </a:p>
          <a:p>
            <a:r>
              <a:rPr lang="en-US" dirty="0"/>
              <a:t>State changes are preprocessed from RAM information and shared between threads</a:t>
            </a:r>
          </a:p>
          <a:p>
            <a:r>
              <a:rPr lang="en-US" dirty="0"/>
              <a:t>A </a:t>
            </a:r>
            <a:r>
              <a:rPr lang="en-US"/>
              <a:t>character’s local neural </a:t>
            </a:r>
            <a:r>
              <a:rPr lang="en-US" dirty="0"/>
              <a:t>network is fed the current state information</a:t>
            </a:r>
          </a:p>
          <a:p>
            <a:r>
              <a:rPr lang="en-US" dirty="0"/>
              <a:t>An action is selected based on the probabilities for each action given by the neural network’s output</a:t>
            </a:r>
          </a:p>
          <a:p>
            <a:r>
              <a:rPr lang="en-US" dirty="0"/>
              <a:t>Unix named pipes are used to send controller commands to the emulator</a:t>
            </a:r>
          </a:p>
        </p:txBody>
      </p:sp>
    </p:spTree>
    <p:extLst>
      <p:ext uri="{BB962C8B-B14F-4D97-AF65-F5344CB8AC3E}">
        <p14:creationId xmlns:p14="http://schemas.microsoft.com/office/powerpoint/2010/main" val="893010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Interaction with the Emulator</a:t>
            </a:r>
          </a:p>
        </p:txBody>
      </p:sp>
      <p:pic>
        <p:nvPicPr>
          <p:cNvPr id="4" name="Picture 4" descr="https://www.brokenjoysticks.net/wp-content/uploads/2016/01/Dolphin_New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412" y="2540000"/>
            <a:ext cx="5715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012" y="2667000"/>
            <a:ext cx="2667000" cy="2603501"/>
          </a:xfrm>
          <a:prstGeom prst="rect">
            <a:avLst/>
          </a:prstGeom>
        </p:spPr>
      </p:pic>
      <p:cxnSp>
        <p:nvCxnSpPr>
          <p:cNvPr id="15" name="Connector: Curved 14"/>
          <p:cNvCxnSpPr>
            <a:cxnSpLocks/>
            <a:stCxn id="4" idx="2"/>
            <a:endCxn id="6" idx="2"/>
          </p:cNvCxnSpPr>
          <p:nvPr/>
        </p:nvCxnSpPr>
        <p:spPr>
          <a:xfrm rot="5400000" flipH="1">
            <a:off x="5192712" y="1638301"/>
            <a:ext cx="126999" cy="7391400"/>
          </a:xfrm>
          <a:prstGeom prst="curvedConnector3">
            <a:avLst>
              <a:gd name="adj1" fmla="val -868357"/>
            </a:avLst>
          </a:prstGeom>
          <a:ln w="1778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3427412" y="5715000"/>
            <a:ext cx="4953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Game RAM Changes</a:t>
            </a:r>
          </a:p>
        </p:txBody>
      </p:sp>
      <p:cxnSp>
        <p:nvCxnSpPr>
          <p:cNvPr id="23" name="Connector: Curved 22"/>
          <p:cNvCxnSpPr>
            <a:stCxn id="6" idx="0"/>
            <a:endCxn id="4" idx="0"/>
          </p:cNvCxnSpPr>
          <p:nvPr/>
        </p:nvCxnSpPr>
        <p:spPr>
          <a:xfrm rot="5400000" flipH="1" flipV="1">
            <a:off x="5192712" y="-1092200"/>
            <a:ext cx="127000" cy="7391400"/>
          </a:xfrm>
          <a:prstGeom prst="curvedConnector3">
            <a:avLst>
              <a:gd name="adj1" fmla="val 1011868"/>
            </a:avLst>
          </a:prstGeom>
          <a:ln w="177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3732212" y="1579916"/>
            <a:ext cx="3429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Controller Actions</a:t>
            </a:r>
          </a:p>
        </p:txBody>
      </p:sp>
    </p:spTree>
    <p:extLst>
      <p:ext uri="{BB962C8B-B14F-4D97-AF65-F5344CB8AC3E}">
        <p14:creationId xmlns:p14="http://schemas.microsoft.com/office/powerpoint/2010/main" val="980290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7612" y="1981200"/>
            <a:ext cx="10016104" cy="3429001"/>
          </a:xfrm>
        </p:spPr>
        <p:txBody>
          <a:bodyPr>
            <a:normAutofit/>
          </a:bodyPr>
          <a:lstStyle/>
          <a:p>
            <a:r>
              <a:rPr lang="en-US" dirty="0"/>
              <a:t>Area in which the most problems we had arise</a:t>
            </a:r>
          </a:p>
          <a:p>
            <a:pPr lvl="1"/>
            <a:r>
              <a:rPr lang="en-US" dirty="0"/>
              <a:t>Difficult to debug</a:t>
            </a:r>
          </a:p>
          <a:p>
            <a:pPr lvl="1"/>
            <a:r>
              <a:rPr lang="en-US" dirty="0"/>
              <a:t>Had to reset our training on multiple occasions</a:t>
            </a:r>
          </a:p>
          <a:p>
            <a:pPr lvl="1"/>
            <a:r>
              <a:rPr lang="en-US" dirty="0"/>
              <a:t>Can lead to overfitting if done incorrectly</a:t>
            </a:r>
          </a:p>
          <a:p>
            <a:r>
              <a:rPr lang="en-US" dirty="0"/>
              <a:t>Began training our bot against a single in-game level 5 opponent</a:t>
            </a:r>
          </a:p>
          <a:p>
            <a:r>
              <a:rPr lang="en-US" dirty="0"/>
              <a:t>Ended up using A3C’s shared network to speed up training by having two teams of two bots training with each other constantly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9471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irectSourceMarket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ThumbnailAssetId xmlns="4873beb7-5857-4685-be1f-d57550cc96cc" xsi:nil="true"/>
    <PrimaryImageGen xmlns="4873beb7-5857-4685-be1f-d57550cc96cc">true</PrimaryImageGen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1564227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>Take your audience through a digital tunnel where they'll  burst through to the other side and see the information you want to present. Show them lists, charts, tables, SmartArt,  and pictures using a variety of layouts in widescreen (16X9) format. This design works well for subjects on science and technology, computers, communication, and more.   
</APDescription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2012-05-11T02:04:00+00:00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ShowIn xmlns="4873beb7-5857-4685-be1f-d57550cc96cc">Show everywhere</ShowIn>
    <UANotes xmlns="4873beb7-5857-4685-be1f-d57550cc96cc" xsi:nil="true"/>
    <TemplateStatus xmlns="4873beb7-5857-4685-be1f-d57550cc96cc">Complete</TemplateStatus>
    <InternalTagsTaxHTField0 xmlns="4873beb7-5857-4685-be1f-d57550cc96cc">
      <Terms xmlns="http://schemas.microsoft.com/office/infopath/2007/PartnerControls"/>
    </InternalTagsTaxHTField0>
    <CSXHash xmlns="4873beb7-5857-4685-be1f-d57550cc96cc" xsi:nil="true"/>
    <Downloads xmlns="4873beb7-5857-4685-be1f-d57550cc96cc">0</Downloads>
    <VoteCount xmlns="4873beb7-5857-4685-be1f-d57550cc96cc" xsi:nil="true"/>
    <OOCacheId xmlns="4873beb7-5857-4685-be1f-d57550cc96cc" xsi:nil="true"/>
    <IsDeleted xmlns="4873beb7-5857-4685-be1f-d57550cc96cc">false</IsDeleted>
    <AssetExpire xmlns="4873beb7-5857-4685-be1f-d57550cc96cc">2029-01-01T08:00:00+00:00</AssetExpire>
    <DSATActionTaken xmlns="4873beb7-5857-4685-be1f-d57550cc96cc" xsi:nil="true"/>
    <CSXSubmissionMarket xmlns="4873beb7-5857-4685-be1f-d57550cc96cc" xsi:nil="true"/>
    <TPExecutable xmlns="4873beb7-5857-4685-be1f-d57550cc96cc" xsi:nil="true"/>
    <SubmitterId xmlns="4873beb7-5857-4685-be1f-d57550cc96cc" xsi:nil="true"/>
    <EditorialTags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TP102895246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835483</LocLastLocAttemptVersionLookup>
    <IsSearchable xmlns="4873beb7-5857-4685-be1f-d57550cc96cc">true</IsSearchable>
    <TemplateTemplateType xmlns="4873beb7-5857-4685-be1f-d57550cc96cc">PowerPoint Presentation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>false</IntlLangReview>
    <OutputCachingOn xmlns="4873beb7-5857-4685-be1f-d57550cc96cc">false</OutputCachingOn>
    <AverageRating xmlns="4873beb7-5857-4685-be1f-d57550cc96cc" xsi:nil="true"/>
    <APAuthor xmlns="4873beb7-5857-4685-be1f-d57550cc96cc">
      <UserInfo>
        <DisplayName>REDMOND\v-vaddu</DisplayName>
        <AccountId>2567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OriginalRelease xmlns="4873beb7-5857-4685-be1f-d57550cc96cc">15</OriginalRelease>
    <TPLaunchHelpLinkType xmlns="4873beb7-5857-4685-be1f-d57550cc96cc">Template</TPLaunchHelpLinkType>
    <LocalizationTagsTaxHTField0 xmlns="4873beb7-5857-4685-be1f-d57550cc96cc">
      <Terms xmlns="http://schemas.microsoft.com/office/infopath/2007/PartnerControls"/>
    </LocalizationTagsTaxHTField0>
    <LocMarketGroupTiers2 xmlns="4873beb7-5857-4685-be1f-d57550cc96cc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00E41224-0370-4595-877C-23316CD80004}">
  <ds:schemaRefs>
    <ds:schemaRef ds:uri="http://schemas.microsoft.com/office/2006/documentManagement/types"/>
    <ds:schemaRef ds:uri="http://www.w3.org/XML/1998/namespace"/>
    <ds:schemaRef ds:uri="http://purl.org/dc/terms/"/>
    <ds:schemaRef ds:uri="4873beb7-5857-4685-be1f-d57550cc96cc"/>
    <ds:schemaRef ds:uri="http://schemas.microsoft.com/office/2006/metadata/properties"/>
    <ds:schemaRef ds:uri="http://purl.org/dc/elements/1.1/"/>
    <ds:schemaRef ds:uri="http://schemas.microsoft.com/office/infopath/2007/PartnerControls"/>
    <ds:schemaRef ds:uri="http://schemas.openxmlformats.org/package/2006/metadata/core-properties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22CCB507-0646-4A50-A4F7-7F385079D58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4228E6B-D70C-44BB-A81F-A245495F612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1841</TotalTime>
  <Words>616</Words>
  <Application>Microsoft Office PowerPoint</Application>
  <PresentationFormat>Custom</PresentationFormat>
  <Paragraphs>74</Paragraphs>
  <Slides>19</Slides>
  <Notes>0</Notes>
  <HiddenSlides>0</HiddenSlides>
  <MMClips>5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Century Gothic</vt:lpstr>
      <vt:lpstr>Corbel</vt:lpstr>
      <vt:lpstr>Wingdings 3</vt:lpstr>
      <vt:lpstr>Ion</vt:lpstr>
      <vt:lpstr>Machine Learning in Fighting Games</vt:lpstr>
      <vt:lpstr>Super Smash Brothers Melee (SSBM)</vt:lpstr>
      <vt:lpstr>Problem</vt:lpstr>
      <vt:lpstr>PowerPoint Presentation</vt:lpstr>
      <vt:lpstr>Our Solution</vt:lpstr>
      <vt:lpstr>Asynchronous Advantage Actor-Critic (A3C)</vt:lpstr>
      <vt:lpstr>Details of Our Program</vt:lpstr>
      <vt:lpstr>Interaction with the Emulator</vt:lpstr>
      <vt:lpstr>Training</vt:lpstr>
      <vt:lpstr>Reward System</vt:lpstr>
      <vt:lpstr>PowerPoint Presentation</vt:lpstr>
      <vt:lpstr>PyQT – GUI</vt:lpstr>
      <vt:lpstr>Problems and Solutions</vt:lpstr>
      <vt:lpstr>Website</vt:lpstr>
      <vt:lpstr>Website</vt:lpstr>
      <vt:lpstr>PowerPoint Presentation</vt:lpstr>
      <vt:lpstr>PowerPoint Presentation</vt:lpstr>
      <vt:lpstr>PowerPoint Presentation</vt:lpstr>
      <vt:lpstr>Applications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Layout</dc:title>
  <dc:creator>Jay Bishop</dc:creator>
  <cp:lastModifiedBy>Jay Bishop</cp:lastModifiedBy>
  <cp:revision>79</cp:revision>
  <dcterms:created xsi:type="dcterms:W3CDTF">2017-03-10T06:56:23Z</dcterms:created>
  <dcterms:modified xsi:type="dcterms:W3CDTF">2017-04-29T02:33:03Z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